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2" r:id="rId5"/>
    <p:sldId id="256" r:id="rId6"/>
    <p:sldId id="269" r:id="rId7"/>
    <p:sldId id="270" r:id="rId8"/>
    <p:sldId id="271" r:id="rId9"/>
    <p:sldId id="272" r:id="rId10"/>
    <p:sldId id="268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8F150-5C54-88AF-52F9-25D07DCEEFFC}" v="402" dt="2024-11-15T16:49:05.593"/>
    <p1510:client id="{D1FDA377-0359-6B4D-312B-D01FB1CC262C}" v="34" dt="2024-11-15T10:54:05.322"/>
    <p1510:client id="{FB973DBD-1A96-48E0-88A5-DE6C47127A33}" v="842" dt="2024-11-14T16:56:45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E5BDF-8279-4519-9BD5-CCF7686E1B16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8EC3-C9BD-4A63-A525-7A3B9295E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0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F969-C842-452C-B99E-C111F455D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1DD33-6A4B-4705-91ED-6FCC0AC9E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4BABB-24E8-463C-ADA0-A4E59D23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44E-01E7-47DC-B139-BAC80929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4ACC7-298B-46DA-9B11-C132612F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6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7B06-C6B8-4CCE-8748-77106590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26278-486B-49EB-865E-8EB3C4961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61F47-14F4-4B95-A6F7-41F21EAB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132E-2DA7-49C3-86DE-B3CE7DFC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9D97B-EA72-450F-A785-5AA7506F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7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EBFE9-708A-4A26-8D72-2600D502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3017D-1387-4E25-9859-09F6F5708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AD5C-97E2-4651-B4BA-C0CD659D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965C-C8CA-4276-BF58-DF371E6A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66D2C-CC56-43CB-AFDE-6E324696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2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BD33-EF9D-4FB4-9E3B-2731E498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06FB9-FC6A-46C0-BFE9-A4F24A53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1662-3DA2-438E-9DEC-B34CCF5E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7638-D21E-42AF-80D0-69DE90D5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2646B-10AA-4DCE-90F2-BA74713F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E878-5898-41FE-B49D-C0575EA0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FFCEB-9113-4026-B810-AAF0C301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7BB5C-D8FF-4A7B-88A8-0611CCEF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204D3-0D72-4942-90D6-CD0F46EB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7918-BCF2-4FA2-AEF0-07154CBA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6020-81E6-488B-AACC-CAA49895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11C2-D5F8-4B93-96A6-D6B9F8C3F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E6880-1226-46F8-839F-162782431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99658-210C-4E73-AD80-63C810A0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5EFD4-1078-4203-9C81-FE8B1F21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DB0C7-F047-4A4B-8294-EF0CB047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EF4B-BAFA-4244-B53B-B91C4714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40E16-4DD4-44AE-9F96-B05FC634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86F03-8AA8-40A1-826A-9FBA1F40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FA367-3DB7-4D26-A63D-2857B331F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4BCA2-6E58-47B5-8CA2-9BEDAD94A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18997-A5A8-4160-B511-3AEE078B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669C1-2937-4469-953B-F56306DB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38B30-65BA-4F40-8C75-5834DB96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745A-99CC-49C2-A958-D8D0C288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6C825-9599-49C8-8A36-91C030ED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0637E-E814-4CDC-9FD3-001A9EF4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E66F7-ABF7-476D-BB97-902A6454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09E92-0241-4BB6-B3C9-691EB2A7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28A4A-2DF9-4517-98FA-B624D575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D9FE1-5FE1-41E0-AC04-165AA237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8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0604-1281-4CF5-9C9D-7854000B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43D5-F5A8-4AB2-9961-7F8F46A2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1CE6C-D339-4FF0-8AD6-C817A15CD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4F02D-ED00-4659-931E-7C7CE89F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23A55-F7FA-49B8-AC30-2421E734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05E83-FB15-4C2E-A448-9F9A0C58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5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10C3-69F9-4C00-886F-8E138C08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422B2-E6DE-43E0-AA55-AC86835E3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ACE3C-CC42-4F00-B8A9-1643F4994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2B39E-F9E1-432A-8C5B-B07FB0C2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26B9C-2887-43F3-B385-559913F7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D3B6B-7CF3-453E-B35E-7F262FA2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1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10512-4697-4CC7-869E-A54D6BC1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62296-D1F5-43CF-AFBA-B7CEFDCF2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D4029-DC2F-465C-A832-29920EB9F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8975-77C8-4E19-A6F3-D5A78600CD03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EA8C9-0FF8-46BC-9CE5-1E83F0133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34AF-8D2B-4757-AE6B-BC3FDDAE5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7973-F8D1-4D90-94C0-B007E2C82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D8AE-7911-4B32-89D5-311484EF2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05F11-195C-42A2-8D70-8AD8B1932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5222"/>
            <a:ext cx="9144000" cy="165576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74140-12FE-424F-906B-CF1E5DDF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87" y="564962"/>
            <a:ext cx="4225222" cy="238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69A8C-B743-4B6D-A734-DB93D89FEE33}"/>
              </a:ext>
            </a:extLst>
          </p:cNvPr>
          <p:cNvSpPr txBox="1"/>
          <p:nvPr/>
        </p:nvSpPr>
        <p:spPr>
          <a:xfrm>
            <a:off x="1178560" y="3266985"/>
            <a:ext cx="1038634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4800" b="1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+mj-lt"/>
              </a:rPr>
              <a:t>Supporting the arts and cultural sector to achieve greater equality, diversity and inclusion</a:t>
            </a:r>
            <a:br>
              <a:rPr lang="en-GB" sz="3200" b="1" dirty="0">
                <a:solidFill>
                  <a:schemeClr val="bg1"/>
                </a:solidFill>
                <a:latin typeface="+mj-lt"/>
              </a:rPr>
            </a:br>
            <a:endParaRPr lang="lt-LT" sz="3200" i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8FD00-CB2B-463A-87EB-5F69D593E014}"/>
              </a:ext>
            </a:extLst>
          </p:cNvPr>
          <p:cNvSpPr txBox="1"/>
          <p:nvPr/>
        </p:nvSpPr>
        <p:spPr>
          <a:xfrm>
            <a:off x="6003633" y="5366305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17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D8AE-7911-4B32-89D5-311484EF2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05F11-195C-42A2-8D70-8AD8B1932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5222"/>
            <a:ext cx="9144000" cy="165576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74140-12FE-424F-906B-CF1E5DDF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89" y="969993"/>
            <a:ext cx="4225222" cy="238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69A8C-B743-4B6D-A734-DB93D89FEE33}"/>
              </a:ext>
            </a:extLst>
          </p:cNvPr>
          <p:cNvSpPr txBox="1"/>
          <p:nvPr/>
        </p:nvSpPr>
        <p:spPr>
          <a:xfrm>
            <a:off x="2911415" y="3769975"/>
            <a:ext cx="67609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Thank you! 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www.tonictheatre.co.uk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info@tonictheatre.co.uk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3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58672" cy="6774971"/>
          </a:xfrm>
          <a:custGeom>
            <a:avLst/>
            <a:gdLst/>
            <a:ahLst/>
            <a:cxnLst/>
            <a:rect l="l" t="t" r="r" b="b"/>
            <a:pathLst>
              <a:path w="18238008" h="10162456">
                <a:moveTo>
                  <a:pt x="0" y="0"/>
                </a:moveTo>
                <a:lnTo>
                  <a:pt x="18238008" y="0"/>
                </a:lnTo>
                <a:lnTo>
                  <a:pt x="18238008" y="10162456"/>
                </a:lnTo>
                <a:lnTo>
                  <a:pt x="0" y="10162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/>
          <p:cNvGrpSpPr/>
          <p:nvPr/>
        </p:nvGrpSpPr>
        <p:grpSpPr>
          <a:xfrm>
            <a:off x="2049343" y="5472343"/>
            <a:ext cx="1938413" cy="1213670"/>
            <a:chOff x="0" y="0"/>
            <a:chExt cx="765793" cy="4794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5793" cy="479475"/>
            </a:xfrm>
            <a:custGeom>
              <a:avLst/>
              <a:gdLst/>
              <a:ahLst/>
              <a:cxnLst/>
              <a:rect l="l" t="t" r="r" b="b"/>
              <a:pathLst>
                <a:path w="765793" h="479475">
                  <a:moveTo>
                    <a:pt x="0" y="0"/>
                  </a:moveTo>
                  <a:lnTo>
                    <a:pt x="765793" y="0"/>
                  </a:lnTo>
                  <a:lnTo>
                    <a:pt x="765793" y="479475"/>
                  </a:lnTo>
                  <a:lnTo>
                    <a:pt x="0" y="479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765793" cy="5175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97675" y="1550000"/>
            <a:ext cx="1938413" cy="1213670"/>
            <a:chOff x="0" y="0"/>
            <a:chExt cx="765793" cy="479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65793" cy="479475"/>
            </a:xfrm>
            <a:custGeom>
              <a:avLst/>
              <a:gdLst/>
              <a:ahLst/>
              <a:cxnLst/>
              <a:rect l="l" t="t" r="r" b="b"/>
              <a:pathLst>
                <a:path w="765793" h="479475">
                  <a:moveTo>
                    <a:pt x="0" y="0"/>
                  </a:moveTo>
                  <a:lnTo>
                    <a:pt x="765793" y="0"/>
                  </a:lnTo>
                  <a:lnTo>
                    <a:pt x="765793" y="479475"/>
                  </a:lnTo>
                  <a:lnTo>
                    <a:pt x="0" y="479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65793" cy="5175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17709" y="4131028"/>
            <a:ext cx="1938413" cy="1213670"/>
            <a:chOff x="0" y="0"/>
            <a:chExt cx="765793" cy="4794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5793" cy="479475"/>
            </a:xfrm>
            <a:custGeom>
              <a:avLst/>
              <a:gdLst/>
              <a:ahLst/>
              <a:cxnLst/>
              <a:rect l="l" t="t" r="r" b="b"/>
              <a:pathLst>
                <a:path w="765793" h="479475">
                  <a:moveTo>
                    <a:pt x="0" y="0"/>
                  </a:moveTo>
                  <a:lnTo>
                    <a:pt x="765793" y="0"/>
                  </a:lnTo>
                  <a:lnTo>
                    <a:pt x="765793" y="479475"/>
                  </a:lnTo>
                  <a:lnTo>
                    <a:pt x="0" y="479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5793" cy="5175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8138850" y="4521735"/>
            <a:ext cx="1917271" cy="432257"/>
          </a:xfrm>
          <a:custGeom>
            <a:avLst/>
            <a:gdLst/>
            <a:ahLst/>
            <a:cxnLst/>
            <a:rect l="l" t="t" r="r" b="b"/>
            <a:pathLst>
              <a:path w="2875906" h="648386">
                <a:moveTo>
                  <a:pt x="0" y="0"/>
                </a:moveTo>
                <a:lnTo>
                  <a:pt x="2875906" y="0"/>
                </a:lnTo>
                <a:lnTo>
                  <a:pt x="2875906" y="648386"/>
                </a:lnTo>
                <a:lnTo>
                  <a:pt x="0" y="648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8210291" y="1431552"/>
            <a:ext cx="1753247" cy="1132550"/>
          </a:xfrm>
          <a:custGeom>
            <a:avLst/>
            <a:gdLst/>
            <a:ahLst/>
            <a:cxnLst/>
            <a:rect l="l" t="t" r="r" b="b"/>
            <a:pathLst>
              <a:path w="2629870" h="1698825">
                <a:moveTo>
                  <a:pt x="0" y="0"/>
                </a:moveTo>
                <a:lnTo>
                  <a:pt x="2629870" y="0"/>
                </a:lnTo>
                <a:lnTo>
                  <a:pt x="2629870" y="1698826"/>
                </a:lnTo>
                <a:lnTo>
                  <a:pt x="0" y="169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1919538" y="5177285"/>
            <a:ext cx="1885910" cy="1508728"/>
          </a:xfrm>
          <a:custGeom>
            <a:avLst/>
            <a:gdLst/>
            <a:ahLst/>
            <a:cxnLst/>
            <a:rect l="l" t="t" r="r" b="b"/>
            <a:pathLst>
              <a:path w="2828865" h="2263092">
                <a:moveTo>
                  <a:pt x="0" y="0"/>
                </a:moveTo>
                <a:lnTo>
                  <a:pt x="2828865" y="0"/>
                </a:lnTo>
                <a:lnTo>
                  <a:pt x="2828865" y="2263092"/>
                </a:lnTo>
                <a:lnTo>
                  <a:pt x="0" y="22630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6A32DD-0814-4281-AB0E-B0FDDB67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58" y="207226"/>
            <a:ext cx="11729386" cy="1009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5400" b="1" dirty="0">
                <a:latin typeface="+mj-lt"/>
                <a:ea typeface="Calibri Light" panose="020F0302020204030204"/>
                <a:cs typeface="Calibri Light" panose="020F0302020204030204"/>
              </a:rPr>
              <a:t>Data collection</a:t>
            </a:r>
          </a:p>
          <a:p>
            <a:pPr marL="0" indent="0">
              <a:buNone/>
            </a:pPr>
            <a:endParaRPr lang="en-GB" sz="5400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Collect and report on demographic data of...</a:t>
            </a:r>
            <a:endParaRPr lang="en-GB" sz="5400" dirty="0">
              <a:cs typeface="Calibri"/>
            </a:endParaRP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Staff and/or board members = 78%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Audiences = 63%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Artists/performers = 63%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05811-4D4A-4326-9089-1E8F781EB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78" y="5449670"/>
            <a:ext cx="179409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6A32DD-0814-4281-AB0E-B0FDDB67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58" y="207226"/>
            <a:ext cx="11729386" cy="1009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5400" b="1" dirty="0">
                <a:latin typeface="+mj-lt"/>
                <a:ea typeface="Calibri Light" panose="020F0302020204030204"/>
                <a:cs typeface="Calibri Light" panose="020F0302020204030204"/>
              </a:rPr>
              <a:t>Training</a:t>
            </a:r>
          </a:p>
          <a:p>
            <a:pPr marL="0" indent="0">
              <a:buNone/>
            </a:pPr>
            <a:endParaRPr lang="en-GB" sz="3600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Training for volunteers and temporary staff on accessibility and inclusivity measures at your festival(s) = 74%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Regular training on issues around EDI e.g. disability awareness, unconscious bias, anti-racism = 54%</a:t>
            </a:r>
          </a:p>
          <a:p>
            <a:pPr marL="0" indent="0">
              <a:buNone/>
            </a:pPr>
            <a:endParaRPr lang="en-GB" sz="3600" dirty="0"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05811-4D4A-4326-9089-1E8F781EB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78" y="5449670"/>
            <a:ext cx="179409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6A32DD-0814-4281-AB0E-B0FDDB67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58" y="207226"/>
            <a:ext cx="11729386" cy="1009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5400" b="1" dirty="0">
                <a:latin typeface="+mj-lt"/>
                <a:ea typeface="Calibri Light" panose="020F0302020204030204"/>
                <a:cs typeface="Calibri Light" panose="020F0302020204030204"/>
              </a:rPr>
              <a:t>Strategy</a:t>
            </a:r>
          </a:p>
          <a:p>
            <a:pPr marL="0" indent="0">
              <a:buNone/>
            </a:pPr>
            <a:endParaRPr lang="en-GB" sz="3600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Regular progress/monitoring on your EDI agenda  = 46%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EDI strategy and action plan = 43%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Completed an access or digital access audit = 24%</a:t>
            </a:r>
          </a:p>
          <a:p>
            <a:pPr marL="0" indent="0">
              <a:buNone/>
            </a:pPr>
            <a:endParaRPr lang="en-GB" sz="3600" dirty="0"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05811-4D4A-4326-9089-1E8F781EB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78" y="5449670"/>
            <a:ext cx="179409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6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6A32DD-0814-4281-AB0E-B0FDDB67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58" y="207226"/>
            <a:ext cx="11729386" cy="1009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5400" b="1" dirty="0">
                <a:latin typeface="+mj-lt"/>
                <a:ea typeface="Calibri Light" panose="020F0302020204030204"/>
                <a:cs typeface="Calibri Light" panose="020F0302020204030204"/>
              </a:rPr>
              <a:t>Personnel</a:t>
            </a:r>
          </a:p>
          <a:p>
            <a:pPr marL="0" indent="0">
              <a:buNone/>
            </a:pPr>
            <a:endParaRPr lang="en-GB" sz="5400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EDI Board Champion  = 28%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EDI working group in staff team = 24%</a:t>
            </a:r>
          </a:p>
          <a:p>
            <a:r>
              <a:rPr lang="en-GB" sz="5400" dirty="0">
                <a:latin typeface="+mj-lt"/>
                <a:ea typeface="Calibri Light" panose="020F0302020204030204"/>
                <a:cs typeface="Calibri Light" panose="020F0302020204030204"/>
              </a:rPr>
              <a:t>EDI Lead  = 15%</a:t>
            </a:r>
          </a:p>
          <a:p>
            <a:pPr marL="0" indent="0">
              <a:buNone/>
            </a:pPr>
            <a:endParaRPr lang="en-GB" sz="3600" dirty="0"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05811-4D4A-4326-9089-1E8F781EB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78" y="5449670"/>
            <a:ext cx="179409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4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F8EC-C4F0-39F0-0FEF-D6969EDA7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9B743E-D766-A28A-9CF4-34A0BF19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28" y="1061241"/>
            <a:ext cx="5080493" cy="5173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5400" dirty="0">
                <a:latin typeface="+mj-lt"/>
              </a:rPr>
              <a:t> We’re too busy</a:t>
            </a:r>
            <a:endParaRPr lang="en-GB" sz="5400" i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48BEEB-D792-2A20-9F43-558524C1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78" y="5449670"/>
            <a:ext cx="1794091" cy="1015663"/>
          </a:xfrm>
          <a:prstGeom prst="rect">
            <a:avLst/>
          </a:pr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798B7464-3270-F94D-6678-9ABB14446D6D}"/>
              </a:ext>
            </a:extLst>
          </p:cNvPr>
          <p:cNvSpPr txBox="1">
            <a:spLocks/>
          </p:cNvSpPr>
          <p:nvPr/>
        </p:nvSpPr>
        <p:spPr>
          <a:xfrm>
            <a:off x="380027" y="2140346"/>
            <a:ext cx="9619439" cy="60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+mj-lt"/>
              </a:rPr>
              <a:t> We don’t have enough resource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3BA2E69-F540-99D2-3B6C-378AF5AD65FB}"/>
              </a:ext>
            </a:extLst>
          </p:cNvPr>
          <p:cNvSpPr txBox="1">
            <a:spLocks/>
          </p:cNvSpPr>
          <p:nvPr/>
        </p:nvSpPr>
        <p:spPr>
          <a:xfrm>
            <a:off x="380026" y="3302456"/>
            <a:ext cx="8503305" cy="5839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+mj-lt"/>
              </a:rPr>
              <a:t> We’re not in a ‘diverse’ area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5ECCDD3-CE97-B7B7-D9CD-100D4C56EA25}"/>
              </a:ext>
            </a:extLst>
          </p:cNvPr>
          <p:cNvSpPr txBox="1">
            <a:spLocks/>
          </p:cNvSpPr>
          <p:nvPr/>
        </p:nvSpPr>
        <p:spPr>
          <a:xfrm>
            <a:off x="380026" y="4448079"/>
            <a:ext cx="11287295" cy="573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+mj-lt"/>
              </a:rPr>
              <a:t> We’re arts people  - we’re all over this</a:t>
            </a:r>
          </a:p>
        </p:txBody>
      </p:sp>
    </p:spTree>
    <p:extLst>
      <p:ext uri="{BB962C8B-B14F-4D97-AF65-F5344CB8AC3E}">
        <p14:creationId xmlns:p14="http://schemas.microsoft.com/office/powerpoint/2010/main" val="357798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2B6A1-2DF4-725A-1428-A46120AB9BE2}"/>
              </a:ext>
            </a:extLst>
          </p:cNvPr>
          <p:cNvSpPr txBox="1"/>
          <p:nvPr/>
        </p:nvSpPr>
        <p:spPr>
          <a:xfrm>
            <a:off x="385313" y="232914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+mj-lt"/>
              </a:rPr>
              <a:t>Cultivating an Inclusive Mindset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7C05E-BCD5-5BA6-5959-04B17FAA9860}"/>
              </a:ext>
            </a:extLst>
          </p:cNvPr>
          <p:cNvSpPr txBox="1"/>
          <p:nvPr/>
        </p:nvSpPr>
        <p:spPr>
          <a:xfrm>
            <a:off x="385312" y="1242204"/>
            <a:ext cx="522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Someone with an Inclusive mindset will: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EBEB9-0F5F-A995-6CB9-659F85B465C3}"/>
              </a:ext>
            </a:extLst>
          </p:cNvPr>
          <p:cNvSpPr txBox="1"/>
          <p:nvPr/>
        </p:nvSpPr>
        <p:spPr>
          <a:xfrm>
            <a:off x="6584833" y="1242204"/>
            <a:ext cx="522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…rather than: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7ED7B-3BE4-1376-7042-0E4214C359F2}"/>
              </a:ext>
            </a:extLst>
          </p:cNvPr>
          <p:cNvSpPr/>
          <p:nvPr/>
        </p:nvSpPr>
        <p:spPr>
          <a:xfrm>
            <a:off x="6006142" y="1311215"/>
            <a:ext cx="179716" cy="5313871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DC9C1-F8FC-6B91-D987-0F9885BCFE5D}"/>
              </a:ext>
            </a:extLst>
          </p:cNvPr>
          <p:cNvSpPr txBox="1"/>
          <p:nvPr/>
        </p:nvSpPr>
        <p:spPr>
          <a:xfrm>
            <a:off x="385312" y="1789829"/>
            <a:ext cx="5221857" cy="738664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Listen to other people to understand what inclusion means to them…</a:t>
            </a:r>
            <a:endParaRPr lang="en-GB" sz="21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D9DFEC-94FB-CFDB-04C4-4CA5830100C0}"/>
              </a:ext>
            </a:extLst>
          </p:cNvPr>
          <p:cNvSpPr txBox="1"/>
          <p:nvPr/>
        </p:nvSpPr>
        <p:spPr>
          <a:xfrm>
            <a:off x="385312" y="2607926"/>
            <a:ext cx="5221857" cy="738664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Understand there are many ways a person may experience an environment…</a:t>
            </a:r>
            <a:endParaRPr lang="en-GB" sz="21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98DA1-E703-7D2B-6F79-C9C2E609221A}"/>
              </a:ext>
            </a:extLst>
          </p:cNvPr>
          <p:cNvSpPr txBox="1"/>
          <p:nvPr/>
        </p:nvSpPr>
        <p:spPr>
          <a:xfrm>
            <a:off x="385312" y="3426023"/>
            <a:ext cx="5221857" cy="738664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Consider the possibilities by asking: “How could things be done around here?”</a:t>
            </a:r>
            <a:endParaRPr lang="en-GB" sz="21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4132A-0DF5-0991-B180-13AD99BE061F}"/>
              </a:ext>
            </a:extLst>
          </p:cNvPr>
          <p:cNvSpPr txBox="1"/>
          <p:nvPr/>
        </p:nvSpPr>
        <p:spPr>
          <a:xfrm>
            <a:off x="385312" y="4244120"/>
            <a:ext cx="5221857" cy="738664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Appreciate there are different ways people may want to behave in an environment…</a:t>
            </a:r>
            <a:endParaRPr lang="en-GB" sz="21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09964-2809-E10B-C28C-324FB3908E6F}"/>
              </a:ext>
            </a:extLst>
          </p:cNvPr>
          <p:cNvSpPr txBox="1"/>
          <p:nvPr/>
        </p:nvSpPr>
        <p:spPr>
          <a:xfrm>
            <a:off x="385312" y="5026259"/>
            <a:ext cx="5221857" cy="738664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Take time to understand behaviour or responses that are unfamiliar to them…</a:t>
            </a:r>
            <a:endParaRPr lang="en-GB" sz="21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BBD56-8779-0916-6400-4D1F1F6FD184}"/>
              </a:ext>
            </a:extLst>
          </p:cNvPr>
          <p:cNvSpPr txBox="1"/>
          <p:nvPr/>
        </p:nvSpPr>
        <p:spPr>
          <a:xfrm>
            <a:off x="385312" y="5844356"/>
            <a:ext cx="5221857" cy="738664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Understand there is always more for them to learn…</a:t>
            </a:r>
            <a:endParaRPr lang="en-GB" sz="210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77513-082B-50C7-F9AF-34B0E2AF7972}"/>
              </a:ext>
            </a:extLst>
          </p:cNvPr>
          <p:cNvSpPr txBox="1"/>
          <p:nvPr/>
        </p:nvSpPr>
        <p:spPr>
          <a:xfrm>
            <a:off x="6584831" y="1789829"/>
            <a:ext cx="522185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dirty="0">
                <a:solidFill>
                  <a:srgbClr val="000000"/>
                </a:solidFill>
                <a:latin typeface="+mj-lt"/>
              </a:rPr>
              <a:t>Assume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 what inclusion means to </a:t>
            </a:r>
            <a:r>
              <a:rPr lang="en-GB" sz="2100" dirty="0">
                <a:solidFill>
                  <a:srgbClr val="000000"/>
                </a:solidFill>
                <a:latin typeface="+mj-lt"/>
              </a:rPr>
              <a:t>them will be the same for everyone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GB" sz="21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3E463-563F-6966-2F28-0D06B34468FE}"/>
              </a:ext>
            </a:extLst>
          </p:cNvPr>
          <p:cNvSpPr txBox="1"/>
          <p:nvPr/>
        </p:nvSpPr>
        <p:spPr>
          <a:xfrm>
            <a:off x="6584831" y="2607926"/>
            <a:ext cx="522185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Believe the way they experience an environment will be shared by everyone</a:t>
            </a:r>
            <a:endParaRPr lang="en-GB" sz="21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FE186-6C57-9AE8-1382-6E5CED245A18}"/>
              </a:ext>
            </a:extLst>
          </p:cNvPr>
          <p:cNvSpPr txBox="1"/>
          <p:nvPr/>
        </p:nvSpPr>
        <p:spPr>
          <a:xfrm>
            <a:off x="6584831" y="3426023"/>
            <a:ext cx="522185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dirty="0">
                <a:solidFill>
                  <a:srgbClr val="000000"/>
                </a:solidFill>
                <a:latin typeface="+mj-lt"/>
              </a:rPr>
              <a:t>Stick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 to pre-existing patterns by saying: “This is how we do things around here”.</a:t>
            </a:r>
            <a:endParaRPr lang="en-GB" sz="21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AABE4-8690-7766-A5E6-89C6B33D6F30}"/>
              </a:ext>
            </a:extLst>
          </p:cNvPr>
          <p:cNvSpPr txBox="1"/>
          <p:nvPr/>
        </p:nvSpPr>
        <p:spPr>
          <a:xfrm>
            <a:off x="6584831" y="4244120"/>
            <a:ext cx="522185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Consider there to be a superior or ‘correct’ way for people to behave in an environment.</a:t>
            </a:r>
            <a:endParaRPr lang="en-GB" sz="21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DEA678-30DC-7CBB-E5E5-8779F16F01C5}"/>
              </a:ext>
            </a:extLst>
          </p:cNvPr>
          <p:cNvSpPr txBox="1"/>
          <p:nvPr/>
        </p:nvSpPr>
        <p:spPr>
          <a:xfrm>
            <a:off x="6584831" y="5026259"/>
            <a:ext cx="522185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Be quick to judge or diagnose the causes of behaviour that is unfamiliar to them.</a:t>
            </a:r>
            <a:endParaRPr lang="en-GB" sz="21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BF53F3-82DF-4903-6F93-EE7A28C5B3A2}"/>
              </a:ext>
            </a:extLst>
          </p:cNvPr>
          <p:cNvSpPr txBox="1"/>
          <p:nvPr/>
        </p:nvSpPr>
        <p:spPr>
          <a:xfrm>
            <a:off x="6584831" y="5844356"/>
            <a:ext cx="522185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AEEF"/>
              </a:buClr>
            </a:pPr>
            <a:r>
              <a:rPr lang="en-GB" sz="2100" dirty="0">
                <a:solidFill>
                  <a:srgbClr val="000000"/>
                </a:solidFill>
                <a:latin typeface="+mj-lt"/>
              </a:rPr>
              <a:t>Believe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 there is no more for them to learn - they know it all already.</a:t>
            </a:r>
            <a:endParaRPr lang="en-GB" sz="2100" b="1" dirty="0">
              <a:latin typeface="+mj-lt"/>
            </a:endParaRPr>
          </a:p>
        </p:txBody>
      </p:sp>
      <p:pic>
        <p:nvPicPr>
          <p:cNvPr id="22" name="Graphic 21" descr="Thought outline">
            <a:extLst>
              <a:ext uri="{FF2B5EF4-FFF2-40B4-BE49-F238E27FC236}">
                <a16:creationId xmlns:a16="http://schemas.microsoft.com/office/drawing/2014/main" id="{CD6749FB-112C-9FC3-358F-34E93FC5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392" y="60709"/>
            <a:ext cx="1572884" cy="15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806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80F36-CFD5-9D66-56FB-250D2B77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46BD4FF-CC7C-33CD-C46A-8EF1497A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56" y="686688"/>
            <a:ext cx="10635904" cy="15870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5400" dirty="0">
                <a:latin typeface="+mj-lt"/>
              </a:rPr>
              <a:t> Be focused: start somewhere then keep going bite by bite</a:t>
            </a:r>
            <a:endParaRPr lang="en-GB" sz="5400" i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2BE6F4-71B1-E5B3-C4A7-15063E48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78" y="5449670"/>
            <a:ext cx="1794091" cy="1015663"/>
          </a:xfrm>
          <a:prstGeom prst="rect">
            <a:avLst/>
          </a:pr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3D0DCA0-2ED4-D891-A9FA-F9C43048ACB2}"/>
              </a:ext>
            </a:extLst>
          </p:cNvPr>
          <p:cNvSpPr txBox="1">
            <a:spLocks/>
          </p:cNvSpPr>
          <p:nvPr/>
        </p:nvSpPr>
        <p:spPr>
          <a:xfrm>
            <a:off x="716456" y="2639549"/>
            <a:ext cx="9619439" cy="789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+mj-lt"/>
              </a:rPr>
              <a:t> Be realistic about time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682D457B-35D2-A3D5-B188-60FB915C5220}"/>
              </a:ext>
            </a:extLst>
          </p:cNvPr>
          <p:cNvSpPr txBox="1">
            <a:spLocks/>
          </p:cNvSpPr>
          <p:nvPr/>
        </p:nvSpPr>
        <p:spPr>
          <a:xfrm>
            <a:off x="716456" y="3794792"/>
            <a:ext cx="8503305" cy="789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+mj-lt"/>
              </a:rPr>
              <a:t> Be collegiate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8AA111C-AF5E-1560-7BA0-D583F3A1C927}"/>
              </a:ext>
            </a:extLst>
          </p:cNvPr>
          <p:cNvSpPr txBox="1">
            <a:spLocks/>
          </p:cNvSpPr>
          <p:nvPr/>
        </p:nvSpPr>
        <p:spPr>
          <a:xfrm>
            <a:off x="716456" y="4950034"/>
            <a:ext cx="11287295" cy="789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+mj-lt"/>
              </a:rPr>
              <a:t> Be clear: write it down</a:t>
            </a:r>
          </a:p>
        </p:txBody>
      </p:sp>
    </p:spTree>
    <p:extLst>
      <p:ext uri="{BB962C8B-B14F-4D97-AF65-F5344CB8AC3E}">
        <p14:creationId xmlns:p14="http://schemas.microsoft.com/office/powerpoint/2010/main" val="1448408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00aa37-1a69-4076-be49-3603fdb1cb40">
      <Terms xmlns="http://schemas.microsoft.com/office/infopath/2007/PartnerControls"/>
    </lcf76f155ced4ddcb4097134ff3c332f>
    <TaxCatchAll xmlns="776bb6e2-3e72-47dc-8f73-1705ad0205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070932BD13D4794731E816676CDF3" ma:contentTypeVersion="15" ma:contentTypeDescription="Create a new document." ma:contentTypeScope="" ma:versionID="218add8c717648a2da7aaba7e095910d">
  <xsd:schema xmlns:xsd="http://www.w3.org/2001/XMLSchema" xmlns:xs="http://www.w3.org/2001/XMLSchema" xmlns:p="http://schemas.microsoft.com/office/2006/metadata/properties" xmlns:ns2="2000aa37-1a69-4076-be49-3603fdb1cb40" xmlns:ns3="776bb6e2-3e72-47dc-8f73-1705ad020524" targetNamespace="http://schemas.microsoft.com/office/2006/metadata/properties" ma:root="true" ma:fieldsID="36344ac4ae41782ab5249ff3c8b524f4" ns2:_="" ns3:_="">
    <xsd:import namespace="2000aa37-1a69-4076-be49-3603fdb1cb40"/>
    <xsd:import namespace="776bb6e2-3e72-47dc-8f73-1705ad020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0aa37-1a69-4076-be49-3603fdb1c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9004c9-f53f-4940-9d44-4dbc86c822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bb6e2-3e72-47dc-8f73-1705ad0205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dae624-2b39-4b78-9ad4-a5e87f08df1f}" ma:internalName="TaxCatchAll" ma:showField="CatchAllData" ma:web="776bb6e2-3e72-47dc-8f73-1705ad020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03E49-FC76-461C-88B5-4306623282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8E19B1-9DC4-4AAD-A6DF-B7BFEB584A94}">
  <ds:schemaRefs>
    <ds:schemaRef ds:uri="http://schemas.microsoft.com/office/2006/metadata/properties"/>
    <ds:schemaRef ds:uri="http://schemas.microsoft.com/office/infopath/2007/PartnerControls"/>
    <ds:schemaRef ds:uri="2000aa37-1a69-4076-be49-3603fdb1cb40"/>
    <ds:schemaRef ds:uri="776bb6e2-3e72-47dc-8f73-1705ad020524"/>
  </ds:schemaRefs>
</ds:datastoreItem>
</file>

<file path=customXml/itemProps3.xml><?xml version="1.0" encoding="utf-8"?>
<ds:datastoreItem xmlns:ds="http://schemas.openxmlformats.org/officeDocument/2006/customXml" ds:itemID="{82AD1A90-965E-4EBD-B40A-2B3204B7E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0aa37-1a69-4076-be49-3603fdb1cb40"/>
    <ds:schemaRef ds:uri="776bb6e2-3e72-47dc-8f73-1705ad020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</dc:creator>
  <cp:lastModifiedBy>Office Coordinator</cp:lastModifiedBy>
  <cp:revision>167</cp:revision>
  <dcterms:created xsi:type="dcterms:W3CDTF">2023-01-30T10:54:21Z</dcterms:created>
  <dcterms:modified xsi:type="dcterms:W3CDTF">2024-11-15T16:49:07Z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0x010100921070932BD13D4794731E816676CDF3</vt:lpwstr>
  </property>
  <property fmtid="{D5CDD505-2E9C-101B-9397-08002B2CF9AE}" pid="3" name="MediaServiceImageTags">
    <vt:lpwstr/>
  </property>
</Properties>
</file>