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98" r:id="rId4"/>
    <p:sldId id="260" r:id="rId5"/>
    <p:sldId id="295" r:id="rId6"/>
    <p:sldId id="280" r:id="rId7"/>
    <p:sldId id="281" r:id="rId8"/>
    <p:sldId id="291" r:id="rId9"/>
    <p:sldId id="299" r:id="rId10"/>
    <p:sldId id="301" r:id="rId11"/>
    <p:sldId id="300" r:id="rId12"/>
    <p:sldId id="302" r:id="rId13"/>
    <p:sldId id="303" r:id="rId14"/>
    <p:sldId id="304" r:id="rId15"/>
    <p:sldId id="30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11/13/2019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11/13/2019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8000" dirty="0"/>
              <a:t>A Tale of one city: it happens here</a:t>
            </a:r>
            <a:r>
              <a:rPr lang="en-GB" dirty="0"/>
              <a:t/>
            </a:r>
            <a:br>
              <a:rPr lang="en-GB" dirty="0"/>
            </a:br>
            <a:r>
              <a:rPr lang="en-GB" sz="1800" dirty="0"/>
              <a:t>manchester jazz festival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3194" y="4932608"/>
            <a:ext cx="8603088" cy="1788867"/>
          </a:xfrm>
        </p:spPr>
        <p:txBody>
          <a:bodyPr>
            <a:normAutofit fontScale="92500" lnSpcReduction="10000"/>
          </a:bodyPr>
          <a:lstStyle/>
          <a:p>
            <a:endParaRPr lang="en-GB" dirty="0"/>
          </a:p>
          <a:p>
            <a:r>
              <a:rPr lang="en-GB" dirty="0"/>
              <a:t>BAFA Conference</a:t>
            </a:r>
          </a:p>
          <a:p>
            <a:r>
              <a:rPr lang="en-GB" dirty="0"/>
              <a:t>13 November 2019 </a:t>
            </a:r>
          </a:p>
          <a:p>
            <a:endParaRPr lang="en-GB" dirty="0"/>
          </a:p>
          <a:p>
            <a:r>
              <a:rPr lang="en-GB" dirty="0"/>
              <a:t>STEVE MEAD, mjf</a:t>
            </a:r>
          </a:p>
        </p:txBody>
      </p:sp>
    </p:spTree>
    <p:extLst>
      <p:ext uri="{BB962C8B-B14F-4D97-AF65-F5344CB8AC3E}">
        <p14:creationId xmlns:p14="http://schemas.microsoft.com/office/powerpoint/2010/main" val="176374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Local collaboration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Manchester Camerata: </a:t>
            </a:r>
            <a:r>
              <a:rPr lang="en-GB" i="1" dirty="0"/>
              <a:t>Songs of the Caged Bird</a:t>
            </a:r>
            <a:endParaRPr lang="en-GB" dirty="0"/>
          </a:p>
          <a:p>
            <a:pPr lvl="0"/>
            <a:r>
              <a:rPr lang="en-GB" dirty="0"/>
              <a:t>Manchester Literature Festival:  </a:t>
            </a:r>
            <a:r>
              <a:rPr lang="en-GB" i="1" dirty="0"/>
              <a:t>An Ape’s Progress</a:t>
            </a:r>
          </a:p>
          <a:p>
            <a:pPr lvl="0"/>
            <a:r>
              <a:rPr lang="en-GB" dirty="0"/>
              <a:t>HOME: </a:t>
            </a:r>
            <a:r>
              <a:rPr lang="en-GB" i="1" dirty="0"/>
              <a:t>Jazz on Film</a:t>
            </a:r>
          </a:p>
          <a:p>
            <a:pPr lvl="0"/>
            <a:r>
              <a:rPr lang="en-GB" dirty="0"/>
              <a:t>Sofar Sounds: bespoke intimate shows in secret venues</a:t>
            </a:r>
          </a:p>
          <a:p>
            <a:pPr lvl="0"/>
            <a:r>
              <a:rPr lang="en-GB" dirty="0"/>
              <a:t>Manchester Science Festival:  </a:t>
            </a:r>
            <a:r>
              <a:rPr lang="en-GB" i="1" dirty="0"/>
              <a:t>What Happens in the Brain When We Improvise?</a:t>
            </a:r>
          </a:p>
          <a:p>
            <a:pPr lvl="0"/>
            <a:r>
              <a:rPr lang="en-GB" dirty="0"/>
              <a:t>Site-specific performance: Wellington Mill, Reading Room, Albert and St Ann’s Squares</a:t>
            </a:r>
          </a:p>
        </p:txBody>
      </p:sp>
    </p:spTree>
    <p:extLst>
      <p:ext uri="{BB962C8B-B14F-4D97-AF65-F5344CB8AC3E}">
        <p14:creationId xmlns:p14="http://schemas.microsoft.com/office/powerpoint/2010/main" val="40366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people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Strong local committed volunteer workforce</a:t>
            </a:r>
          </a:p>
          <a:p>
            <a:pPr lvl="0"/>
            <a:r>
              <a:rPr lang="en-GB" dirty="0"/>
              <a:t>Regional suppliers and crew</a:t>
            </a:r>
          </a:p>
          <a:p>
            <a:pPr lvl="0"/>
            <a:r>
              <a:rPr lang="en-GB" dirty="0"/>
              <a:t>Local staff who know the place</a:t>
            </a:r>
          </a:p>
          <a:p>
            <a:pPr lvl="0"/>
            <a:r>
              <a:rPr lang="en-GB" dirty="0"/>
              <a:t>Artists: 40% local</a:t>
            </a:r>
          </a:p>
          <a:p>
            <a:pPr lvl="0"/>
            <a:r>
              <a:rPr lang="en-GB" dirty="0"/>
              <a:t>Audience: 75% local</a:t>
            </a:r>
          </a:p>
        </p:txBody>
      </p:sp>
    </p:spTree>
    <p:extLst>
      <p:ext uri="{BB962C8B-B14F-4D97-AF65-F5344CB8AC3E}">
        <p14:creationId xmlns:p14="http://schemas.microsoft.com/office/powerpoint/2010/main" val="95680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International done locally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UK debuts of European artists in Manchester, not London</a:t>
            </a:r>
          </a:p>
          <a:p>
            <a:pPr lvl="0"/>
            <a:r>
              <a:rPr lang="en-GB" dirty="0"/>
              <a:t>Relationships built on local embassies</a:t>
            </a:r>
          </a:p>
          <a:p>
            <a:pPr lvl="0"/>
            <a:r>
              <a:rPr lang="en-GB" dirty="0"/>
              <a:t>Networks: EJN, JPN, MCN, Music Tourism Policy</a:t>
            </a:r>
          </a:p>
        </p:txBody>
      </p:sp>
    </p:spTree>
    <p:extLst>
      <p:ext uri="{BB962C8B-B14F-4D97-AF65-F5344CB8AC3E}">
        <p14:creationId xmlns:p14="http://schemas.microsoft.com/office/powerpoint/2010/main" val="362731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Mjf’s biggest impact on 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r>
              <a:rPr lang="en-GB" dirty="0"/>
              <a:t>investment in regional talent </a:t>
            </a:r>
          </a:p>
          <a:p>
            <a:r>
              <a:rPr lang="en-GB" dirty="0"/>
              <a:t>reversing the talent drain to London</a:t>
            </a:r>
          </a:p>
          <a:p>
            <a:r>
              <a:rPr lang="en-GB" dirty="0"/>
              <a:t>fostering an artist-base committed to original work, identity and genre-free music</a:t>
            </a:r>
          </a:p>
          <a:p>
            <a:r>
              <a:rPr lang="en-GB" dirty="0"/>
              <a:t>local EI of £1.1m with a turnover of £400,00 = multiplier of 2.75</a:t>
            </a:r>
          </a:p>
          <a:p>
            <a:r>
              <a:rPr lang="en-GB" dirty="0"/>
              <a:t>a developed audience willing to take a risk on the unknown if it’s mjf-badged. </a:t>
            </a:r>
          </a:p>
        </p:txBody>
      </p:sp>
    </p:spTree>
    <p:extLst>
      <p:ext uri="{BB962C8B-B14F-4D97-AF65-F5344CB8AC3E}">
        <p14:creationId xmlns:p14="http://schemas.microsoft.com/office/powerpoint/2010/main" val="70188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Future challenges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The Economy and audience spend habits</a:t>
            </a:r>
          </a:p>
          <a:p>
            <a:pPr lvl="0"/>
            <a:r>
              <a:rPr lang="en-GB" dirty="0"/>
              <a:t>Competition of other events and for funding</a:t>
            </a:r>
          </a:p>
          <a:p>
            <a:r>
              <a:rPr lang="en-GB" dirty="0" smtClean="0"/>
              <a:t>What place for genre-specific music in contemporary listening practice?</a:t>
            </a:r>
          </a:p>
          <a:p>
            <a:pPr lvl="0"/>
            <a:r>
              <a:rPr lang="en-GB" dirty="0" smtClean="0"/>
              <a:t>Collaboration </a:t>
            </a:r>
            <a:r>
              <a:rPr lang="en-GB" dirty="0"/>
              <a:t>without </a:t>
            </a:r>
            <a:r>
              <a:rPr lang="en-GB" dirty="0" smtClean="0"/>
              <a:t>compromise</a:t>
            </a:r>
          </a:p>
          <a:p>
            <a:pPr lvl="0"/>
            <a:r>
              <a:rPr lang="en-GB" dirty="0" smtClean="0"/>
              <a:t>How do we “thrive, not survive”?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969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8000" dirty="0"/>
              <a:t>A Tale of one city: it happens here</a:t>
            </a:r>
            <a:r>
              <a:rPr lang="en-GB" dirty="0"/>
              <a:t/>
            </a:r>
            <a:br>
              <a:rPr lang="en-GB" dirty="0"/>
            </a:br>
            <a:r>
              <a:rPr lang="en-GB" sz="1800" dirty="0"/>
              <a:t>manchester jazz festival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3194" y="4932608"/>
            <a:ext cx="8603088" cy="1788867"/>
          </a:xfrm>
        </p:spPr>
        <p:txBody>
          <a:bodyPr>
            <a:normAutofit fontScale="92500" lnSpcReduction="10000"/>
          </a:bodyPr>
          <a:lstStyle/>
          <a:p>
            <a:endParaRPr lang="en-GB" dirty="0"/>
          </a:p>
          <a:p>
            <a:r>
              <a:rPr lang="en-GB" dirty="0"/>
              <a:t>BAFA </a:t>
            </a:r>
            <a:r>
              <a:rPr lang="en-GB" dirty="0" err="1"/>
              <a:t>COnference</a:t>
            </a:r>
            <a:endParaRPr lang="en-GB" dirty="0"/>
          </a:p>
          <a:p>
            <a:r>
              <a:rPr lang="en-GB" dirty="0"/>
              <a:t>13 November 2019 </a:t>
            </a:r>
          </a:p>
          <a:p>
            <a:endParaRPr lang="en-GB" dirty="0"/>
          </a:p>
          <a:p>
            <a:r>
              <a:rPr lang="en-GB" dirty="0"/>
              <a:t>STEVE MEAD, mjf</a:t>
            </a:r>
          </a:p>
        </p:txBody>
      </p:sp>
    </p:spTree>
    <p:extLst>
      <p:ext uri="{BB962C8B-B14F-4D97-AF65-F5344CB8AC3E}">
        <p14:creationId xmlns:p14="http://schemas.microsoft.com/office/powerpoint/2010/main" val="69481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Mjf: headlines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468192"/>
            <a:ext cx="10178322" cy="47909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0" b="1" dirty="0"/>
          </a:p>
          <a:p>
            <a:pPr lvl="0"/>
            <a:r>
              <a:rPr lang="en-GB" dirty="0"/>
              <a:t>Manchester’s longest-running festival (1996)</a:t>
            </a:r>
          </a:p>
          <a:p>
            <a:pPr lvl="0"/>
            <a:r>
              <a:rPr lang="en-GB" dirty="0"/>
              <a:t>Only UK recipient EJN Award for Adventurous Programming (2016)</a:t>
            </a:r>
          </a:p>
          <a:p>
            <a:pPr lvl="0"/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UK jazz festival Keychange Partner (2017), 1</a:t>
            </a:r>
            <a:r>
              <a:rPr lang="en-GB" baseline="30000" dirty="0"/>
              <a:t>st</a:t>
            </a:r>
            <a:r>
              <a:rPr lang="en-GB" dirty="0"/>
              <a:t> UK festival to podcast (2007), 1</a:t>
            </a:r>
            <a:r>
              <a:rPr lang="en-GB" baseline="30000" dirty="0"/>
              <a:t>st</a:t>
            </a:r>
            <a:r>
              <a:rPr lang="en-GB" dirty="0"/>
              <a:t> open commissioning scheme for UK jazz (2009), 1</a:t>
            </a:r>
            <a:r>
              <a:rPr lang="en-GB" baseline="30000" dirty="0"/>
              <a:t>st</a:t>
            </a:r>
            <a:r>
              <a:rPr lang="en-GB" dirty="0"/>
              <a:t> to use refillable plastic water bottles for artists on stage (2015)</a:t>
            </a:r>
          </a:p>
          <a:p>
            <a:pPr lvl="0"/>
            <a:r>
              <a:rPr lang="en-GB" dirty="0"/>
              <a:t>PRSF Talent Development Partner,  ACE NPO and MCC Event Partner</a:t>
            </a:r>
          </a:p>
          <a:p>
            <a:pPr lvl="0"/>
            <a:r>
              <a:rPr lang="en-GB" dirty="0"/>
              <a:t>Contemporary cross-over programme: regional focus, new work, commissions and collaborations, unusual and outdoor spaces; late May; 70 – 90 artists; 7 – 10 venues; 20,000 audiences + 60,000 in the public space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89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mjf Mancunian?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468192"/>
            <a:ext cx="10178322" cy="47909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4000" b="1" dirty="0"/>
          </a:p>
          <a:p>
            <a:pPr lvl="0"/>
            <a:r>
              <a:rPr lang="en-GB" dirty="0"/>
              <a:t>Independent, risk-taking spirit</a:t>
            </a:r>
          </a:p>
          <a:p>
            <a:pPr lvl="0"/>
            <a:r>
              <a:rPr lang="en-GB" dirty="0"/>
              <a:t>Celebrates northern artists’ creativity</a:t>
            </a:r>
          </a:p>
          <a:p>
            <a:pPr lvl="0"/>
            <a:r>
              <a:rPr lang="en-GB" dirty="0"/>
              <a:t>Reflects, nurtures and challenges the scene </a:t>
            </a:r>
          </a:p>
        </p:txBody>
      </p:sp>
    </p:spTree>
    <p:extLst>
      <p:ext uri="{BB962C8B-B14F-4D97-AF65-F5344CB8AC3E}">
        <p14:creationId xmlns:p14="http://schemas.microsoft.com/office/powerpoint/2010/main" val="224169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030779"/>
          </a:xfrm>
        </p:spPr>
        <p:txBody>
          <a:bodyPr>
            <a:normAutofit/>
          </a:bodyPr>
          <a:lstStyle/>
          <a:p>
            <a:r>
              <a:rPr lang="en-GB" dirty="0"/>
              <a:t>Manchester: the good bits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Small, navigable and accessible city centre</a:t>
            </a:r>
          </a:p>
          <a:p>
            <a:pPr lvl="0"/>
            <a:r>
              <a:rPr lang="en-GB" dirty="0"/>
              <a:t>Cheap-</a:t>
            </a:r>
            <a:r>
              <a:rPr lang="en-GB" dirty="0" err="1"/>
              <a:t>ish</a:t>
            </a:r>
            <a:endParaRPr lang="en-GB" dirty="0"/>
          </a:p>
          <a:p>
            <a:r>
              <a:rPr lang="en-GB" dirty="0"/>
              <a:t>Spirit of co-operation: easy to meet people and get things going</a:t>
            </a:r>
          </a:p>
          <a:p>
            <a:pPr lvl="0"/>
            <a:r>
              <a:rPr lang="en-GB" dirty="0"/>
              <a:t>Supportive local authority</a:t>
            </a:r>
          </a:p>
          <a:p>
            <a:pPr lvl="0"/>
            <a:r>
              <a:rPr lang="en-GB" dirty="0"/>
              <a:t>Strong, diverse musical community</a:t>
            </a:r>
          </a:p>
          <a:p>
            <a:pPr lvl="0"/>
            <a:r>
              <a:rPr lang="en-GB" dirty="0"/>
              <a:t>It does festivals quite well</a:t>
            </a:r>
          </a:p>
          <a:p>
            <a:pPr lvl="0"/>
            <a:r>
              <a:rPr lang="en-GB" dirty="0"/>
              <a:t>Large student population</a:t>
            </a:r>
          </a:p>
          <a:p>
            <a:pPr lvl="0"/>
            <a:r>
              <a:rPr lang="en-GB" dirty="0"/>
              <a:t>Upward business investment in the city</a:t>
            </a:r>
          </a:p>
          <a:p>
            <a:pPr lvl="0"/>
            <a:r>
              <a:rPr lang="en-GB" dirty="0"/>
              <a:t>Reputation for firsts and inventions – 1</a:t>
            </a:r>
            <a:r>
              <a:rPr lang="en-GB" baseline="30000" dirty="0"/>
              <a:t>st</a:t>
            </a:r>
            <a:r>
              <a:rPr lang="en-GB" dirty="0"/>
              <a:t> public library, canal, steam-powered mill, gas street lighting, bus route, railway, cooperative movement, suffragette movement, international art exhibition, Musicians Union, computer, atom-splitting, Top of the Pops, M&amp;S, graphene, British nuclear-free city… creative entrepreneurship reflects this pioneering spirit </a:t>
            </a:r>
          </a:p>
        </p:txBody>
      </p:sp>
    </p:spTree>
    <p:extLst>
      <p:ext uri="{BB962C8B-B14F-4D97-AF65-F5344CB8AC3E}">
        <p14:creationId xmlns:p14="http://schemas.microsoft.com/office/powerpoint/2010/main" val="18505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Not-so-good bits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(Cultural) Economy struggles</a:t>
            </a:r>
          </a:p>
          <a:p>
            <a:pPr lvl="0"/>
            <a:r>
              <a:rPr lang="en-GB" dirty="0"/>
              <a:t>Cautious audiences</a:t>
            </a:r>
          </a:p>
          <a:p>
            <a:pPr lvl="0"/>
            <a:r>
              <a:rPr lang="en-GB" dirty="0"/>
              <a:t>Population is 1/14 of London – we have to work hard to get audiences of 200-300</a:t>
            </a:r>
          </a:p>
          <a:p>
            <a:pPr lvl="0"/>
            <a:r>
              <a:rPr lang="en-GB" dirty="0"/>
              <a:t>Rain, litter, crappy pavements and roads</a:t>
            </a:r>
          </a:p>
          <a:p>
            <a:pPr lvl="0"/>
            <a:r>
              <a:rPr lang="en-GB" dirty="0"/>
              <a:t>Visible homeless presence</a:t>
            </a:r>
          </a:p>
          <a:p>
            <a:pPr lvl="0"/>
            <a:r>
              <a:rPr lang="en-GB" dirty="0"/>
              <a:t>Battling the reputational northern stereotypes</a:t>
            </a:r>
          </a:p>
        </p:txBody>
      </p:sp>
    </p:spTree>
    <p:extLst>
      <p:ext uri="{BB962C8B-B14F-4D97-AF65-F5344CB8AC3E}">
        <p14:creationId xmlns:p14="http://schemas.microsoft.com/office/powerpoint/2010/main" val="322816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167446"/>
          </a:xfrm>
        </p:spPr>
        <p:txBody>
          <a:bodyPr>
            <a:normAutofit/>
          </a:bodyPr>
          <a:lstStyle/>
          <a:p>
            <a:r>
              <a:rPr lang="en-GB" dirty="0"/>
              <a:t>Where did mjf come from?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1740526"/>
            <a:ext cx="10178322" cy="5319305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Local musicians</a:t>
            </a:r>
          </a:p>
          <a:p>
            <a:pPr lvl="0"/>
            <a:r>
              <a:rPr lang="en-GB" dirty="0"/>
              <a:t>Defiant spirit</a:t>
            </a:r>
          </a:p>
          <a:p>
            <a:pPr lvl="0"/>
            <a:r>
              <a:rPr lang="en-GB" dirty="0"/>
              <a:t>DIY grass-roots foundations, not top-down investment</a:t>
            </a:r>
          </a:p>
          <a:p>
            <a:pPr lvl="0"/>
            <a:r>
              <a:rPr lang="en-GB" dirty="0"/>
              <a:t>Desire to challenge jazz stereotypes / genre perception </a:t>
            </a:r>
          </a:p>
          <a:p>
            <a:pPr lvl="0"/>
            <a:r>
              <a:rPr lang="en-GB" dirty="0"/>
              <a:t>Conventional jazz venues formed invisible barriers to first-time audiences</a:t>
            </a:r>
          </a:p>
          <a:p>
            <a:pPr lvl="0"/>
            <a:r>
              <a:rPr lang="en-GB" dirty="0"/>
              <a:t>A committed scene but no jazz club or festival</a:t>
            </a:r>
          </a:p>
          <a:p>
            <a:pPr lvl="0"/>
            <a:r>
              <a:rPr lang="en-GB" dirty="0"/>
              <a:t>Burgeoning original music scene in the </a:t>
            </a:r>
            <a:r>
              <a:rPr lang="en-GB" dirty="0" smtClean="0"/>
              <a:t>1990s</a:t>
            </a:r>
            <a:endParaRPr lang="en-GB" dirty="0"/>
          </a:p>
          <a:p>
            <a:pPr lvl="0"/>
            <a:r>
              <a:rPr lang="en-GB" dirty="0"/>
              <a:t>Start of pop/jazz music courses at local colleges produced a younger, connected generation of players</a:t>
            </a:r>
          </a:p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festival on day of IRA bomb: triggered city centre redevelopment, warehouse developments, urban living, and increased demand for city-centre entertainment/leisure, fuelling a night-time economy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89072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100" y="544777"/>
            <a:ext cx="10178322" cy="1492132"/>
          </a:xfrm>
        </p:spPr>
        <p:txBody>
          <a:bodyPr/>
          <a:lstStyle/>
          <a:p>
            <a:r>
              <a:rPr lang="en-GB" dirty="0"/>
              <a:t>What was mjf trying to achieve?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4557" y="2541319"/>
            <a:ext cx="10335076" cy="4316681"/>
          </a:xfrm>
        </p:spPr>
        <p:txBody>
          <a:bodyPr>
            <a:noAutofit/>
          </a:bodyPr>
          <a:lstStyle/>
          <a:p>
            <a:pPr lvl="0"/>
            <a:r>
              <a:rPr lang="en-GB" dirty="0"/>
              <a:t>a focal point and platform for artists to create the music they really want to make</a:t>
            </a:r>
          </a:p>
          <a:p>
            <a:pPr lvl="0"/>
            <a:r>
              <a:rPr lang="en-GB" dirty="0"/>
              <a:t>a supportive listening environment and appetite for the music</a:t>
            </a:r>
          </a:p>
          <a:p>
            <a:pPr lvl="0"/>
            <a:r>
              <a:rPr lang="en-GB" dirty="0"/>
              <a:t>live music in unusual and outdoor spaces to create a distinctive event for the city</a:t>
            </a:r>
          </a:p>
          <a:p>
            <a:pPr marL="0" lvl="0" indent="0">
              <a:buNone/>
            </a:pPr>
            <a:r>
              <a:rPr lang="en-GB" dirty="0"/>
              <a:t>OR:</a:t>
            </a:r>
          </a:p>
          <a:p>
            <a:pPr lvl="0"/>
            <a:r>
              <a:rPr lang="en-GB" dirty="0"/>
              <a:t>Developing talent</a:t>
            </a:r>
          </a:p>
          <a:p>
            <a:pPr lvl="0"/>
            <a:r>
              <a:rPr lang="en-GB" dirty="0"/>
              <a:t>Developing audiences</a:t>
            </a:r>
          </a:p>
          <a:p>
            <a:pPr lvl="0"/>
            <a:r>
              <a:rPr lang="en-GB" dirty="0"/>
              <a:t>Developing place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568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Resistance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1874516"/>
            <a:ext cx="10386811" cy="4983484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Some artists felt tied to an established repertoire</a:t>
            </a:r>
          </a:p>
          <a:p>
            <a:pPr lvl="0"/>
            <a:r>
              <a:rPr lang="en-GB" dirty="0"/>
              <a:t>Some audiences knew what they liked and liked what they knew</a:t>
            </a:r>
          </a:p>
          <a:p>
            <a:pPr lvl="0"/>
            <a:r>
              <a:rPr lang="en-GB" dirty="0"/>
              <a:t>Some places weren’t welcoming enough for the audiences we wanted to </a:t>
            </a:r>
            <a:r>
              <a:rPr lang="en-GB" dirty="0" smtClean="0"/>
              <a:t>attract</a:t>
            </a:r>
          </a:p>
          <a:p>
            <a:pPr lvl="0"/>
            <a:r>
              <a:rPr lang="en-GB" dirty="0" smtClean="0"/>
              <a:t>Some funders in the ‘90s were still resistant to jazz as a serious artform, and to investing in commissioning new work</a:t>
            </a:r>
          </a:p>
          <a:p>
            <a:pPr lvl="0"/>
            <a:r>
              <a:rPr lang="en-GB" dirty="0" smtClean="0"/>
              <a:t>Most sponsors and private investors not rooted in the region – decisions deferred to London</a:t>
            </a:r>
            <a:endParaRPr lang="en-GB" dirty="0"/>
          </a:p>
          <a:p>
            <a:pPr lvl="0"/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51264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850176"/>
          </a:xfrm>
        </p:spPr>
        <p:txBody>
          <a:bodyPr>
            <a:normAutofit fontScale="90000"/>
          </a:bodyPr>
          <a:lstStyle/>
          <a:p>
            <a:r>
              <a:rPr lang="en-GB" dirty="0"/>
              <a:t>Brand &amp; strand:</a:t>
            </a:r>
            <a:br>
              <a:rPr lang="en-GB" dirty="0"/>
            </a:br>
            <a:r>
              <a:rPr lang="en-GB" dirty="0"/>
              <a:t>nurturing ambitions &amp; </a:t>
            </a:r>
            <a:br>
              <a:rPr lang="en-GB" dirty="0"/>
            </a:br>
            <a:r>
              <a:rPr lang="en-GB" dirty="0"/>
              <a:t>celebrating OUR offer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341" y="2588820"/>
            <a:ext cx="10386811" cy="4269179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mjf originals</a:t>
            </a:r>
          </a:p>
          <a:p>
            <a:pPr lvl="0"/>
            <a:r>
              <a:rPr lang="en-GB" dirty="0"/>
              <a:t>mjf introduces</a:t>
            </a:r>
          </a:p>
          <a:p>
            <a:pPr lvl="0"/>
            <a:r>
              <a:rPr lang="en-GB" dirty="0"/>
              <a:t>mjf international</a:t>
            </a:r>
          </a:p>
          <a:p>
            <a:pPr lvl="0"/>
            <a:r>
              <a:rPr lang="en-GB" dirty="0"/>
              <a:t>mjf hothouse</a:t>
            </a:r>
          </a:p>
          <a:p>
            <a:pPr lvl="0"/>
            <a:r>
              <a:rPr lang="en-GB" dirty="0"/>
              <a:t>mjf In the City</a:t>
            </a:r>
          </a:p>
          <a:p>
            <a:pPr lvl="0"/>
            <a:r>
              <a:rPr lang="en-GB" dirty="0"/>
              <a:t>mjf afternoon tea</a:t>
            </a:r>
          </a:p>
        </p:txBody>
      </p:sp>
    </p:spTree>
    <p:extLst>
      <p:ext uri="{BB962C8B-B14F-4D97-AF65-F5344CB8AC3E}">
        <p14:creationId xmlns:p14="http://schemas.microsoft.com/office/powerpoint/2010/main" val="328427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60ADE6F3A6BA4DA70BF955B45179F4" ma:contentTypeVersion="12" ma:contentTypeDescription="Create a new document." ma:contentTypeScope="" ma:versionID="b3ffa7d3313c4c22884ad2254540b46b">
  <xsd:schema xmlns:xsd="http://www.w3.org/2001/XMLSchema" xmlns:xs="http://www.w3.org/2001/XMLSchema" xmlns:p="http://schemas.microsoft.com/office/2006/metadata/properties" xmlns:ns2="7bf090ac-f4cf-48f2-a005-8f5147c0bc76" xmlns:ns3="555de636-812a-44a7-95e3-41bc5ba614ea" targetNamespace="http://schemas.microsoft.com/office/2006/metadata/properties" ma:root="true" ma:fieldsID="4d243f41be0ca055a354aa85688c13c0" ns2:_="" ns3:_="">
    <xsd:import namespace="7bf090ac-f4cf-48f2-a005-8f5147c0bc76"/>
    <xsd:import namespace="555de636-812a-44a7-95e3-41bc5ba614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f090ac-f4cf-48f2-a005-8f5147c0bc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5de636-812a-44a7-95e3-41bc5ba614e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AA2897C-D142-4162-9A6B-5F47DCFBDDFD}"/>
</file>

<file path=customXml/itemProps2.xml><?xml version="1.0" encoding="utf-8"?>
<ds:datastoreItem xmlns:ds="http://schemas.openxmlformats.org/officeDocument/2006/customXml" ds:itemID="{37EE0F9D-7B22-4524-9C6C-0D4F6ADC30C4}"/>
</file>

<file path=customXml/itemProps3.xml><?xml version="1.0" encoding="utf-8"?>
<ds:datastoreItem xmlns:ds="http://schemas.openxmlformats.org/officeDocument/2006/customXml" ds:itemID="{2E2EBC26-62F5-43B1-B53E-9C6E29C9B6BB}"/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765</Words>
  <Application>Microsoft Office PowerPoint</Application>
  <PresentationFormat>Widescreen</PresentationFormat>
  <Paragraphs>102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Gill Sans MT</vt:lpstr>
      <vt:lpstr>Impact</vt:lpstr>
      <vt:lpstr>Badge</vt:lpstr>
      <vt:lpstr>A Tale of one city: it happens here manchester jazz festival</vt:lpstr>
      <vt:lpstr>Mjf: headlines</vt:lpstr>
      <vt:lpstr>What makes mjf Mancunian?</vt:lpstr>
      <vt:lpstr>Manchester: the good bits</vt:lpstr>
      <vt:lpstr>The Not-so-good bits</vt:lpstr>
      <vt:lpstr>Where did mjf come from?</vt:lpstr>
      <vt:lpstr>What was mjf trying to achieve?</vt:lpstr>
      <vt:lpstr>Resistance</vt:lpstr>
      <vt:lpstr>Brand &amp; strand: nurturing ambitions &amp;  celebrating OUR offer </vt:lpstr>
      <vt:lpstr>Local collaboration</vt:lpstr>
      <vt:lpstr>people</vt:lpstr>
      <vt:lpstr>International done locally</vt:lpstr>
      <vt:lpstr>Mjf’s biggest impact on place</vt:lpstr>
      <vt:lpstr>Future challenges</vt:lpstr>
      <vt:lpstr>A Tale of one city: it happens here manchester jazz festival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KEYCHANGE show, don’t tell?</dc:title>
  <dc:creator>Steve Mead</dc:creator>
  <cp:lastModifiedBy>Steve Mead</cp:lastModifiedBy>
  <cp:revision>26</cp:revision>
  <dcterms:created xsi:type="dcterms:W3CDTF">2019-10-10T19:52:25Z</dcterms:created>
  <dcterms:modified xsi:type="dcterms:W3CDTF">2019-11-13T08:45:15Z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0x010100FD60ADE6F3A6BA4DA70BF955B45179F4</vt:lpwstr>
  </property>
</Properties>
</file>